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071810"/>
            <a:ext cx="72866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Краткая презентация адаптированной </a:t>
            </a:r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образовательной </a:t>
            </a:r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 для детей с тяжелыми нарушениями речи (ТНР)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714480" y="5000636"/>
            <a:ext cx="67151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казённое дошкольное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образовательное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учреждение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детский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сад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 1 «Сказка» г. </a:t>
            </a:r>
            <a:r>
              <a:rPr lang="ru-RU" sz="2400" b="1" cap="none" spc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Приволжска</a:t>
            </a:r>
            <a:endParaRPr lang="ru-RU" sz="24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/>
              <a:t>разработана :</a:t>
            </a:r>
          </a:p>
          <a:p>
            <a:r>
              <a:rPr lang="ru-RU" sz="2900" dirty="0" smtClean="0"/>
              <a:t>в соответствии с Федеральным государственным образовательным стандартом дошкольного образования;</a:t>
            </a:r>
          </a:p>
          <a:p>
            <a:r>
              <a:rPr lang="ru-RU" sz="2900" dirty="0" smtClean="0"/>
              <a:t>на основе:</a:t>
            </a:r>
          </a:p>
          <a:p>
            <a:pPr lvl="1"/>
            <a:r>
              <a:rPr lang="ru-RU" sz="2900" dirty="0" smtClean="0"/>
              <a:t>вариативной </a:t>
            </a:r>
            <a:r>
              <a:rPr lang="ru-RU" sz="2900" dirty="0" smtClean="0"/>
              <a:t>примерной адаптированной основной образовательной программы </a:t>
            </a:r>
            <a:r>
              <a:rPr lang="ru-RU" sz="2900" dirty="0" smtClean="0"/>
              <a:t>для </a:t>
            </a:r>
            <a:r>
              <a:rPr lang="ru-RU" sz="2900" dirty="0" smtClean="0"/>
              <a:t>детей дошкольного возраста с тяжелыми нарушениями </a:t>
            </a:r>
            <a:r>
              <a:rPr lang="ru-RU" sz="2900" dirty="0" smtClean="0"/>
              <a:t>речи с 3 до 7 лет , автор В. </a:t>
            </a:r>
            <a:r>
              <a:rPr lang="ru-RU" sz="2900" dirty="0" err="1" smtClean="0"/>
              <a:t>Нищева</a:t>
            </a:r>
            <a:r>
              <a:rPr lang="ru-RU" sz="2900" dirty="0" smtClean="0"/>
              <a:t>;</a:t>
            </a:r>
            <a:endParaRPr lang="ru-RU" sz="2900" dirty="0" smtClean="0"/>
          </a:p>
          <a:p>
            <a:pPr lvl="1"/>
            <a:r>
              <a:rPr lang="ru-RU" sz="2900" dirty="0" smtClean="0"/>
              <a:t>допущенных и рекомендованных Министерством образования и науки Российской Федерации программ :</a:t>
            </a:r>
          </a:p>
          <a:p>
            <a:pPr lvl="2"/>
            <a:r>
              <a:rPr lang="ru-RU" sz="2900" dirty="0" smtClean="0"/>
              <a:t>Н. Е. </a:t>
            </a:r>
            <a:r>
              <a:rPr lang="ru-RU" sz="2900" dirty="0" err="1" smtClean="0"/>
              <a:t>Веракса</a:t>
            </a:r>
            <a:r>
              <a:rPr lang="ru-RU" sz="2900" dirty="0" smtClean="0"/>
              <a:t>, М. А. Васильева, Т. С. Комарова «От рождения до школы. </a:t>
            </a:r>
            <a:r>
              <a:rPr lang="ru-RU" sz="2900" dirty="0" smtClean="0"/>
              <a:t>Общеобразовательная </a:t>
            </a:r>
            <a:r>
              <a:rPr lang="ru-RU" sz="2900" dirty="0" smtClean="0"/>
              <a:t>программа дошкольного образования»;</a:t>
            </a:r>
          </a:p>
          <a:p>
            <a:pPr lvl="1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образовательная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программа (далее ‑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АОП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определяет содержание и организацию образовательного процесса в ДОУ для детей дошкольного возраста с ТНР в двух возрастных периодах (от 5 до 7 лет);</a:t>
            </a:r>
          </a:p>
          <a:p>
            <a:r>
              <a:rPr lang="ru-RU" sz="2200" dirty="0" smtClean="0"/>
              <a:t>обеспечивает построение целостного педагогического процесса, направленного на полноценное всестороннее развитие ребенка, коррекцию недостатков в физическом и психическом развитии;</a:t>
            </a:r>
          </a:p>
          <a:p>
            <a:r>
              <a:rPr lang="ru-RU" sz="2200" dirty="0" smtClean="0"/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 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АОП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357298"/>
            <a:ext cx="6115064" cy="507209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Федеральный закон от 29 декабря 2012 г. № 273-ФЗ (ред. от 31.12.2014, 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от 02.05.2015) «Об образовании в Российской Федерации».</a:t>
            </a:r>
          </a:p>
          <a:p>
            <a:pPr lvl="0"/>
            <a:r>
              <a:rPr lang="ru-RU" sz="2400" dirty="0" smtClean="0"/>
              <a:t>Федеральный государственный образовательный стандарт дошкольного образования. (Зарегистрирован приказом Минюста России 14 ноября 2013г., регистрационный № 30384; утвержден приказом Министерства образования и науки РФ от 17 октября 2013 года № 1155).  </a:t>
            </a:r>
          </a:p>
          <a:p>
            <a:pPr lvl="0"/>
            <a:r>
              <a:rPr lang="ru-RU" sz="2400" dirty="0" err="1" smtClean="0"/>
              <a:t>СанПиН</a:t>
            </a:r>
            <a:r>
              <a:rPr lang="ru-RU" sz="2400" dirty="0" smtClean="0"/>
              <a:t> 2.4.1.3049-13 от 15 мая 2013 года №26 «Санитарно-эпидемиологические требования к устройству, содержанию и ДОУ режима работы дошкольных образовательных организаций» (с изменениями на 27 августа 2015 года).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678661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Нормативно-правовая база АООП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357298"/>
            <a:ext cx="6858048" cy="5286412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endParaRPr lang="ru-RU" sz="3600" dirty="0" smtClean="0"/>
          </a:p>
          <a:p>
            <a:pPr indent="0">
              <a:buNone/>
            </a:pPr>
            <a:r>
              <a:rPr lang="ru-RU" sz="3600" dirty="0" smtClean="0"/>
              <a:t>‑ реализация адаптированной основной образовательной программы; </a:t>
            </a:r>
          </a:p>
          <a:p>
            <a:pPr indent="0">
              <a:buNone/>
            </a:pPr>
            <a:r>
              <a:rPr lang="ru-RU" sz="3600" dirty="0" smtClean="0"/>
              <a:t>‑ коррекция недостатков психофизического развития детей с ТНР; </a:t>
            </a:r>
          </a:p>
          <a:p>
            <a:pPr indent="0">
              <a:buNone/>
            </a:pPr>
            <a:r>
              <a:rPr lang="ru-RU" sz="3600" dirty="0" smtClean="0"/>
              <a:t>‑ охрана и укрепление физического и психического развития детей с ТНР, в том числе их эмоционального благополучия; </a:t>
            </a:r>
          </a:p>
          <a:p>
            <a:pPr indent="0">
              <a:buNone/>
            </a:pPr>
            <a:r>
              <a:rPr lang="ru-RU" sz="3600" dirty="0" smtClean="0"/>
              <a:t>‑ обеспечение равных возможностей для полноценного развития ребенка с ТНР в период дошкольного детства; </a:t>
            </a:r>
          </a:p>
          <a:p>
            <a:pPr indent="0">
              <a:buNone/>
            </a:pPr>
            <a:r>
              <a:rPr lang="ru-RU" sz="3600" dirty="0" smtClean="0"/>
              <a:t>‑ создание благоприятных условий развития в соответствии с их возрастными, психофизическими и индивидуальными особенностями; </a:t>
            </a:r>
          </a:p>
          <a:p>
            <a:pPr indent="0">
              <a:buNone/>
            </a:pPr>
            <a:r>
              <a:rPr lang="ru-RU" sz="3600" dirty="0" smtClean="0"/>
              <a:t>‑ объединение обучения и воспитания в целостный образовательный процесс на основе духовно-нравственных и </a:t>
            </a:r>
            <a:r>
              <a:rPr lang="ru-RU" sz="3600" dirty="0" err="1" smtClean="0"/>
              <a:t>социокультурных</a:t>
            </a:r>
            <a:r>
              <a:rPr lang="ru-RU" sz="3600" dirty="0" smtClean="0"/>
              <a:t> ценностей; </a:t>
            </a:r>
          </a:p>
          <a:p>
            <a:pPr indent="0">
              <a:buNone/>
            </a:pPr>
            <a:r>
              <a:rPr lang="ru-RU" sz="3600" dirty="0" smtClean="0"/>
              <a:t>‑ формирование общей культуры личности детей с ТНР; </a:t>
            </a:r>
          </a:p>
          <a:p>
            <a:pPr indent="0">
              <a:buNone/>
            </a:pPr>
            <a:r>
              <a:rPr lang="ru-RU" sz="3600" dirty="0" smtClean="0"/>
              <a:t>‑ формирование </a:t>
            </a:r>
            <a:r>
              <a:rPr lang="ru-RU" sz="3600" dirty="0" err="1" smtClean="0"/>
              <a:t>социокультурной</a:t>
            </a:r>
            <a:r>
              <a:rPr lang="ru-RU" sz="3600" dirty="0" smtClean="0"/>
              <a:t> среды; </a:t>
            </a:r>
          </a:p>
          <a:p>
            <a:pPr indent="0">
              <a:buNone/>
            </a:pPr>
            <a:r>
              <a:rPr lang="ru-RU" sz="3600" dirty="0" smtClean="0"/>
              <a:t>‑ обеспечение психолого-педагогической поддержки семьи и повышение компетентности родителей (законных представителей); </a:t>
            </a:r>
          </a:p>
          <a:p>
            <a:pPr indent="0">
              <a:buNone/>
            </a:pPr>
            <a:r>
              <a:rPr lang="ru-RU" sz="3600" dirty="0" smtClean="0"/>
              <a:t>‑ обеспечение преемственности целей, задач и содержания дошкольного общего и начального общего образования.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85728"/>
            <a:ext cx="6643734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АОП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направлена на решение широкого спектра задач: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физическое развитие;</a:t>
            </a:r>
          </a:p>
          <a:p>
            <a:pPr lvl="0"/>
            <a:r>
              <a:rPr lang="ru-RU" sz="2200" dirty="0" smtClean="0"/>
              <a:t>социально-коммуникативное развитие;</a:t>
            </a:r>
          </a:p>
          <a:p>
            <a:pPr lvl="0"/>
            <a:r>
              <a:rPr lang="ru-RU" sz="2200" dirty="0" smtClean="0"/>
              <a:t>познавательное развитие;</a:t>
            </a:r>
          </a:p>
          <a:p>
            <a:pPr lvl="0"/>
            <a:r>
              <a:rPr lang="ru-RU" sz="2200" dirty="0" smtClean="0"/>
              <a:t>речевое развитие;</a:t>
            </a:r>
          </a:p>
          <a:p>
            <a:pPr lvl="0"/>
            <a:r>
              <a:rPr lang="ru-RU" sz="2200" dirty="0" smtClean="0"/>
              <a:t>художественно-эстетическое развитие.</a:t>
            </a:r>
          </a:p>
          <a:p>
            <a:pPr indent="0" algn="ctr">
              <a:buNone/>
            </a:pPr>
            <a:endParaRPr lang="ru-RU" sz="2200" dirty="0" smtClean="0"/>
          </a:p>
          <a:p>
            <a:pPr indent="0" algn="ctr">
              <a:buNone/>
            </a:pPr>
            <a:r>
              <a:rPr lang="ru-RU" sz="2200" dirty="0" smtClean="0"/>
              <a:t>В процессе реализации Программы учитываются общие характеристики возрастного развития детей и задачи развития для каждого возрастного периода, а также особенности речевого развития детей с  нарушением речи.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развития и образования детей (образовательные области)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1643050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аналитическое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изучение семьи, выяснение образовательных потребностей родителей для согласования воспитательных воздействий на ребенка;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коммуникативно-деятельностное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направлено на повышение педагогической культуры родителей; вовлечение родителей в воспитательно-образовательный процесс; создание активной развивающей среды, обеспечивающую единые подходы к развитию личности в семье и детском коллективе;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информационное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пропаганда и популяризация опыта деятельности ДОУ; создание открытого информационного пространства (сайт ДОУ, форум, группы в социальных сетях и др.).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Цель </a:t>
            </a:r>
            <a:r>
              <a:rPr lang="ru-RU" dirty="0" smtClean="0"/>
              <a:t>– обеспечение взаимодействия с 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indent="0">
              <a:buNone/>
            </a:pPr>
            <a:r>
              <a:rPr lang="ru-RU" dirty="0" smtClean="0"/>
              <a:t>Данная цель реализуется через следующие </a:t>
            </a:r>
            <a:r>
              <a:rPr lang="ru-RU" b="1" dirty="0" smtClean="0"/>
              <a:t>задачи: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‑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 </a:t>
            </a:r>
          </a:p>
          <a:p>
            <a:pPr indent="0">
              <a:buNone/>
            </a:pPr>
            <a:r>
              <a:rPr lang="ru-RU" dirty="0" smtClean="0"/>
              <a:t>‑ вовлечение родителей в воспитательно-образовательный процесс; </a:t>
            </a:r>
          </a:p>
          <a:p>
            <a:pPr indent="0">
              <a:buNone/>
            </a:pPr>
            <a:r>
              <a:rPr lang="ru-RU" dirty="0" smtClean="0"/>
              <a:t>‑ внедрение эффективных технологий сотрудничества с родителями, активизация их участия в жизни ДОУ;</a:t>
            </a:r>
          </a:p>
          <a:p>
            <a:pPr indent="0">
              <a:buNone/>
            </a:pPr>
            <a:r>
              <a:rPr lang="ru-RU" dirty="0" smtClean="0"/>
              <a:t>‑ создание активной информационно-развивающей среды, обеспечивающей единые подходы к развитию личности в семье и детском коллективе; </a:t>
            </a:r>
          </a:p>
          <a:p>
            <a:pPr indent="0">
              <a:buNone/>
            </a:pPr>
            <a:r>
              <a:rPr lang="ru-RU" dirty="0" smtClean="0"/>
              <a:t>‑ повышение родительской компетентности в вопросах воспитания и обучения детей.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и задачи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содействует взаимопониманию и сотрудничеству между людьми;</a:t>
            </a:r>
          </a:p>
          <a:p>
            <a:r>
              <a:rPr lang="ru-RU" sz="2200" dirty="0" smtClean="0"/>
              <a:t> способствует реализации прав детей раннего и дошкольного возраста, в том числе, детей с тяжелыми нарушениями речи, на получение доступного и качественного образования;</a:t>
            </a:r>
          </a:p>
          <a:p>
            <a:r>
              <a:rPr lang="ru-RU" sz="2200" dirty="0" smtClean="0"/>
              <a:t>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</a:t>
            </a:r>
            <a:r>
              <a:rPr lang="ru-RU" sz="2200" dirty="0" err="1" smtClean="0"/>
              <a:t>социокультурными</a:t>
            </a:r>
            <a:r>
              <a:rPr lang="ru-RU" sz="2200" dirty="0" smtClean="0"/>
              <a:t>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76438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образовательная </a:t>
            </a:r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программа: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3492CFD365704AB4E10BAB11442ED9" ma:contentTypeVersion="0" ma:contentTypeDescription="Создание документа." ma:contentTypeScope="" ma:versionID="af94ffd0fab3b0a896d3d460124067e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5014AF-D2E4-4B89-BE4C-8AFCA157C15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AAE64A3-F6EB-420F-B0C9-F248F281C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13D5E-559E-4BBF-B732-347FC6537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740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24</cp:revision>
  <dcterms:created xsi:type="dcterms:W3CDTF">2019-05-16T08:48:52Z</dcterms:created>
  <dcterms:modified xsi:type="dcterms:W3CDTF">2021-07-28T10:15:19Z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0x010100CA3492CFD365704AB4E10BAB11442ED9</vt:lpwstr>
  </property>
</Properties>
</file>